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823"/>
    <p:restoredTop sz="86402"/>
  </p:normalViewPr>
  <p:slideViewPr>
    <p:cSldViewPr snapToGrid="0" snapToObjects="1">
      <p:cViewPr>
        <p:scale>
          <a:sx n="107" d="100"/>
          <a:sy n="107" d="100"/>
        </p:scale>
        <p:origin x="512" y="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6AE39-1290-5B4B-A967-FD00889087DA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165AC-1008-DE41-9CC2-47867DD74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165AC-1008-DE41-9CC2-47867DD744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52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165AC-1008-DE41-9CC2-47867DD74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0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52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85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52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9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32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28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47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52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8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0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6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89A5A-94D1-7E45-B099-E10FE018B022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B279A-5B1A-124E-BC0A-0C303BDF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53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6" Type="http://schemas.openxmlformats.org/officeDocument/2006/relationships/image" Target="../media/image4.jp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993" y="60182"/>
            <a:ext cx="3896412" cy="33516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99105" y="3144081"/>
            <a:ext cx="2992895" cy="22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http://</a:t>
            </a:r>
            <a:r>
              <a:rPr lang="en-US" sz="900" i="1" dirty="0" err="1" smtClean="0"/>
              <a:t>pythonhosted.org</a:t>
            </a:r>
            <a:r>
              <a:rPr lang="en-US" sz="900" i="1" dirty="0" smtClean="0"/>
              <a:t>/</a:t>
            </a:r>
            <a:r>
              <a:rPr lang="en-US" sz="900" i="1" dirty="0" err="1" smtClean="0"/>
              <a:t>tethne</a:t>
            </a:r>
            <a:r>
              <a:rPr lang="en-US" sz="900" i="1" dirty="0" smtClean="0"/>
              <a:t>/</a:t>
            </a:r>
            <a:r>
              <a:rPr lang="en-US" sz="900" i="1" dirty="0" err="1" smtClean="0"/>
              <a:t>tutorial.mallet.htmlx</a:t>
            </a:r>
            <a:endParaRPr lang="en-US" sz="90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367"/>
            <a:ext cx="3106012" cy="40362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012" y="88419"/>
            <a:ext cx="5444098" cy="340256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28104" y="6579737"/>
            <a:ext cx="69852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How Hierarchical Topics Evolve in Large Text </a:t>
            </a:r>
            <a:r>
              <a:rPr lang="en-US" sz="900" i="1" dirty="0" smtClean="0"/>
              <a:t>Corpora. </a:t>
            </a:r>
            <a:r>
              <a:rPr lang="en-US" sz="900" dirty="0" err="1"/>
              <a:t>Weiwei</a:t>
            </a:r>
            <a:r>
              <a:rPr lang="en-US" sz="900" dirty="0"/>
              <a:t> Cui, </a:t>
            </a:r>
            <a:r>
              <a:rPr lang="en-US" sz="900" dirty="0" err="1"/>
              <a:t>Shixia</a:t>
            </a:r>
            <a:r>
              <a:rPr lang="en-US" sz="900" dirty="0"/>
              <a:t> Liu, </a:t>
            </a:r>
            <a:r>
              <a:rPr lang="en-US" sz="900" dirty="0" err="1"/>
              <a:t>Zhuofeng</a:t>
            </a:r>
            <a:r>
              <a:rPr lang="en-US" sz="900" dirty="0"/>
              <a:t> Wu, </a:t>
            </a:r>
            <a:r>
              <a:rPr lang="en-US" sz="900" dirty="0" err="1"/>
              <a:t>Hao</a:t>
            </a:r>
            <a:r>
              <a:rPr lang="en-US" sz="900" dirty="0"/>
              <a:t> </a:t>
            </a:r>
            <a:r>
              <a:rPr lang="en-US" sz="900" dirty="0" smtClean="0"/>
              <a:t>Wei. (IEEE </a:t>
            </a:r>
            <a:r>
              <a:rPr lang="en-US" sz="900" dirty="0"/>
              <a:t>InfoVis'14)</a:t>
            </a:r>
            <a:endParaRPr lang="en-US" sz="900" dirty="0"/>
          </a:p>
        </p:txBody>
      </p:sp>
      <p:sp>
        <p:nvSpPr>
          <p:cNvPr id="14" name="Rectangle 13"/>
          <p:cNvSpPr/>
          <p:nvPr/>
        </p:nvSpPr>
        <p:spPr>
          <a:xfrm>
            <a:off x="7305774" y="5018414"/>
            <a:ext cx="740149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i="1" dirty="0" smtClean="0"/>
              <a:t>Dork M., </a:t>
            </a:r>
            <a:r>
              <a:rPr lang="en-US" sz="900" i="1" dirty="0" err="1" smtClean="0"/>
              <a:t>Gruen</a:t>
            </a:r>
            <a:r>
              <a:rPr lang="en-US" sz="900" i="1" dirty="0" smtClean="0"/>
              <a:t> D., Williamson C, </a:t>
            </a:r>
            <a:r>
              <a:rPr lang="en-US" sz="900" i="1" dirty="0" err="1" smtClean="0"/>
              <a:t>Carpendal</a:t>
            </a:r>
            <a:r>
              <a:rPr lang="en-US" sz="900" i="1" dirty="0" smtClean="0"/>
              <a:t> S. : A </a:t>
            </a:r>
            <a:r>
              <a:rPr lang="en-US" sz="900" i="1" dirty="0"/>
              <a:t>visual backchannel for large-scale </a:t>
            </a:r>
            <a:r>
              <a:rPr lang="en-US" sz="900" i="1" dirty="0" smtClean="0"/>
              <a:t>events. IEEE TVCG</a:t>
            </a:r>
            <a:endParaRPr lang="en-US" sz="900" b="0" i="1" dirty="0">
              <a:effectLst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812" y="3548376"/>
            <a:ext cx="5140751" cy="327406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5" y="4015452"/>
            <a:ext cx="6875813" cy="255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62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59" y="0"/>
            <a:ext cx="9428625" cy="36005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" y="4188541"/>
            <a:ext cx="12196152" cy="264870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115667" y="619355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i="1" dirty="0" err="1">
                <a:solidFill>
                  <a:srgbClr val="000000"/>
                </a:solidFill>
              </a:rPr>
              <a:t>PieceStack</a:t>
            </a:r>
            <a:r>
              <a:rPr lang="en-US" sz="1000" i="1" dirty="0">
                <a:solidFill>
                  <a:srgbClr val="000000"/>
                </a:solidFill>
              </a:rPr>
              <a:t>: Toward Better Understanding of Stacked </a:t>
            </a:r>
            <a:r>
              <a:rPr lang="en-US" sz="1000" i="1" dirty="0" smtClean="0">
                <a:solidFill>
                  <a:srgbClr val="000000"/>
                </a:solidFill>
              </a:rPr>
              <a:t>Graphs</a:t>
            </a:r>
            <a:r>
              <a:rPr lang="en-US" sz="1000" dirty="0" smtClean="0">
                <a:solidFill>
                  <a:srgbClr val="000000"/>
                </a:solidFill>
              </a:rPr>
              <a:t>.</a:t>
            </a:r>
            <a:r>
              <a:rPr lang="en-US" sz="1000" dirty="0">
                <a:solidFill>
                  <a:srgbClr val="000000"/>
                </a:solidFill>
              </a:rPr>
              <a:t> </a:t>
            </a:r>
            <a:r>
              <a:rPr lang="en-US" sz="1000" dirty="0" err="1" smtClean="0">
                <a:solidFill>
                  <a:srgbClr val="000000"/>
                </a:solidFill>
              </a:rPr>
              <a:t>Tongshuang</a:t>
            </a:r>
            <a:r>
              <a:rPr lang="en-US" sz="1000" dirty="0" smtClean="0">
                <a:solidFill>
                  <a:srgbClr val="000000"/>
                </a:solidFill>
              </a:rPr>
              <a:t> </a:t>
            </a:r>
            <a:r>
              <a:rPr lang="en-US" sz="1000" dirty="0">
                <a:solidFill>
                  <a:srgbClr val="000000"/>
                </a:solidFill>
              </a:rPr>
              <a:t>Wu, </a:t>
            </a:r>
            <a:r>
              <a:rPr lang="en-US" sz="1000" dirty="0" err="1">
                <a:solidFill>
                  <a:srgbClr val="000000"/>
                </a:solidFill>
              </a:rPr>
              <a:t>Yingcai</a:t>
            </a:r>
            <a:r>
              <a:rPr lang="en-US" sz="1000" dirty="0">
                <a:solidFill>
                  <a:srgbClr val="000000"/>
                </a:solidFill>
              </a:rPr>
              <a:t> Wu, </a:t>
            </a:r>
            <a:r>
              <a:rPr lang="en-US" sz="1000" dirty="0" err="1">
                <a:solidFill>
                  <a:srgbClr val="000000"/>
                </a:solidFill>
              </a:rPr>
              <a:t>Conglei</a:t>
            </a:r>
            <a:r>
              <a:rPr lang="en-US" sz="1000" dirty="0">
                <a:solidFill>
                  <a:srgbClr val="000000"/>
                </a:solidFill>
              </a:rPr>
              <a:t> Shi, </a:t>
            </a:r>
            <a:r>
              <a:rPr lang="en-US" sz="1000" dirty="0" err="1">
                <a:solidFill>
                  <a:srgbClr val="000000"/>
                </a:solidFill>
              </a:rPr>
              <a:t>Huamin</a:t>
            </a:r>
            <a:r>
              <a:rPr lang="en-US" sz="1000" dirty="0">
                <a:solidFill>
                  <a:srgbClr val="000000"/>
                </a:solidFill>
              </a:rPr>
              <a:t> Qu, </a:t>
            </a:r>
            <a:r>
              <a:rPr lang="en-US" sz="1000" dirty="0" err="1">
                <a:solidFill>
                  <a:srgbClr val="000000"/>
                </a:solidFill>
              </a:rPr>
              <a:t>Weiwei</a:t>
            </a:r>
            <a:r>
              <a:rPr lang="en-US" sz="1000" dirty="0">
                <a:solidFill>
                  <a:srgbClr val="000000"/>
                </a:solidFill>
              </a:rPr>
              <a:t> Cui: </a:t>
            </a:r>
            <a:r>
              <a:rPr lang="en-US" sz="1000" dirty="0" smtClean="0"/>
              <a:t> </a:t>
            </a:r>
            <a:r>
              <a:rPr lang="en-US" sz="1000" dirty="0" smtClean="0">
                <a:solidFill>
                  <a:srgbClr val="000000"/>
                </a:solidFill>
              </a:rPr>
              <a:t>IEEE </a:t>
            </a:r>
            <a:r>
              <a:rPr lang="en-US" sz="1000" dirty="0">
                <a:solidFill>
                  <a:srgbClr val="000000"/>
                </a:solidFill>
              </a:rPr>
              <a:t>Trans. Vis. </a:t>
            </a:r>
            <a:r>
              <a:rPr lang="en-US" sz="1000" dirty="0" err="1">
                <a:solidFill>
                  <a:srgbClr val="000000"/>
                </a:solidFill>
              </a:rPr>
              <a:t>Comput</a:t>
            </a:r>
            <a:r>
              <a:rPr lang="en-US" sz="1000" dirty="0">
                <a:solidFill>
                  <a:srgbClr val="000000"/>
                </a:solidFill>
              </a:rPr>
              <a:t>. Graph. 22(6): 1640-1651 (2016)</a:t>
            </a:r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2699846" y="18864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i="1" dirty="0" err="1">
                <a:solidFill>
                  <a:srgbClr val="000000"/>
                </a:solidFill>
              </a:rPr>
              <a:t>TextFlow</a:t>
            </a:r>
            <a:r>
              <a:rPr lang="en-US" sz="900" i="1" dirty="0">
                <a:solidFill>
                  <a:srgbClr val="000000"/>
                </a:solidFill>
              </a:rPr>
              <a:t>: Towards Better Understanding of Evolving Topics in </a:t>
            </a:r>
            <a:r>
              <a:rPr lang="en-US" sz="900" i="1" dirty="0" smtClean="0">
                <a:solidFill>
                  <a:srgbClr val="000000"/>
                </a:solidFill>
              </a:rPr>
              <a:t>Text</a:t>
            </a:r>
            <a:r>
              <a:rPr lang="en-US" sz="900" dirty="0" smtClean="0">
                <a:solidFill>
                  <a:srgbClr val="000000"/>
                </a:solidFill>
              </a:rPr>
              <a:t>.</a:t>
            </a:r>
            <a:r>
              <a:rPr lang="en-US" sz="900" dirty="0" smtClean="0"/>
              <a:t> </a:t>
            </a:r>
            <a:r>
              <a:rPr lang="en-US" sz="900" dirty="0" err="1" smtClean="0">
                <a:solidFill>
                  <a:srgbClr val="000000"/>
                </a:solidFill>
              </a:rPr>
              <a:t>Weiwei</a:t>
            </a:r>
            <a:r>
              <a:rPr lang="en-US" sz="900" dirty="0" smtClean="0">
                <a:solidFill>
                  <a:srgbClr val="000000"/>
                </a:solidFill>
              </a:rPr>
              <a:t> </a:t>
            </a:r>
            <a:r>
              <a:rPr lang="en-US" sz="900" dirty="0">
                <a:solidFill>
                  <a:srgbClr val="000000"/>
                </a:solidFill>
              </a:rPr>
              <a:t>Cui, </a:t>
            </a:r>
            <a:r>
              <a:rPr lang="en-US" sz="900" dirty="0" err="1">
                <a:solidFill>
                  <a:srgbClr val="000000"/>
                </a:solidFill>
              </a:rPr>
              <a:t>Shixia</a:t>
            </a:r>
            <a:r>
              <a:rPr lang="en-US" sz="900" dirty="0">
                <a:solidFill>
                  <a:srgbClr val="000000"/>
                </a:solidFill>
              </a:rPr>
              <a:t> Liu, Li Tan, </a:t>
            </a:r>
            <a:r>
              <a:rPr lang="en-US" sz="900" dirty="0" err="1">
                <a:solidFill>
                  <a:srgbClr val="000000"/>
                </a:solidFill>
              </a:rPr>
              <a:t>Conglei</a:t>
            </a:r>
            <a:r>
              <a:rPr lang="en-US" sz="900" dirty="0">
                <a:solidFill>
                  <a:srgbClr val="000000"/>
                </a:solidFill>
              </a:rPr>
              <a:t> Shi, </a:t>
            </a:r>
            <a:r>
              <a:rPr lang="en-US" sz="900" dirty="0" err="1">
                <a:solidFill>
                  <a:srgbClr val="000000"/>
                </a:solidFill>
              </a:rPr>
              <a:t>Yangqiu</a:t>
            </a:r>
            <a:r>
              <a:rPr lang="en-US" sz="900" dirty="0">
                <a:solidFill>
                  <a:srgbClr val="000000"/>
                </a:solidFill>
              </a:rPr>
              <a:t> Song, </a:t>
            </a:r>
            <a:r>
              <a:rPr lang="en-US" sz="900" dirty="0" err="1">
                <a:solidFill>
                  <a:srgbClr val="000000"/>
                </a:solidFill>
              </a:rPr>
              <a:t>Zekai</a:t>
            </a:r>
            <a:r>
              <a:rPr lang="en-US" sz="900" dirty="0">
                <a:solidFill>
                  <a:srgbClr val="000000"/>
                </a:solidFill>
              </a:rPr>
              <a:t> Gao, Xin Tong, and </a:t>
            </a:r>
            <a:r>
              <a:rPr lang="en-US" sz="900" dirty="0" err="1">
                <a:solidFill>
                  <a:srgbClr val="000000"/>
                </a:solidFill>
              </a:rPr>
              <a:t>Huamin</a:t>
            </a:r>
            <a:r>
              <a:rPr lang="en-US" sz="900" dirty="0">
                <a:solidFill>
                  <a:srgbClr val="000000"/>
                </a:solidFill>
              </a:rPr>
              <a:t> </a:t>
            </a:r>
            <a:r>
              <a:rPr lang="en-US" sz="900" dirty="0" smtClean="0">
                <a:solidFill>
                  <a:srgbClr val="000000"/>
                </a:solidFill>
              </a:rPr>
              <a:t>Qu.</a:t>
            </a:r>
            <a:r>
              <a:rPr lang="en-US" sz="900" dirty="0">
                <a:solidFill>
                  <a:srgbClr val="000000"/>
                </a:solidFill>
              </a:rPr>
              <a:t> </a:t>
            </a:r>
            <a:r>
              <a:rPr lang="en-US" sz="900" dirty="0" smtClean="0">
                <a:solidFill>
                  <a:srgbClr val="000000"/>
                </a:solidFill>
              </a:rPr>
              <a:t>IEEE </a:t>
            </a:r>
            <a:r>
              <a:rPr lang="en-US" sz="900" dirty="0">
                <a:solidFill>
                  <a:srgbClr val="000000"/>
                </a:solidFill>
              </a:rPr>
              <a:t>Transactions on Visualization and Computer Graphics (InfoVis'11)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6673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0700"/>
            <a:ext cx="9904021" cy="3333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7" y="-66783"/>
            <a:ext cx="8183789" cy="4294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1875"/>
            <a:ext cx="328946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i="1" dirty="0" err="1"/>
              <a:t>TopicPanorama</a:t>
            </a:r>
            <a:r>
              <a:rPr lang="en-US" sz="900" i="1" dirty="0"/>
              <a:t>: A Full Picture of Relevant Topics</a:t>
            </a:r>
            <a:r>
              <a:rPr lang="en-US" sz="900" dirty="0"/>
              <a:t/>
            </a:r>
            <a:br>
              <a:rPr lang="en-US" sz="900" dirty="0"/>
            </a:br>
            <a:r>
              <a:rPr lang="en-US" sz="900" dirty="0" err="1"/>
              <a:t>Xiting</a:t>
            </a:r>
            <a:r>
              <a:rPr lang="en-US" sz="900" dirty="0"/>
              <a:t> Wang, </a:t>
            </a:r>
            <a:r>
              <a:rPr lang="en-US" sz="900" dirty="0" err="1"/>
              <a:t>Shixia</a:t>
            </a:r>
            <a:r>
              <a:rPr lang="en-US" sz="900" dirty="0"/>
              <a:t> Liu, </a:t>
            </a:r>
            <a:r>
              <a:rPr lang="en-US" sz="900" dirty="0" err="1"/>
              <a:t>Junlin</a:t>
            </a:r>
            <a:r>
              <a:rPr lang="en-US" sz="900" dirty="0"/>
              <a:t> Liu, </a:t>
            </a:r>
            <a:r>
              <a:rPr lang="en-US" sz="900" dirty="0" err="1"/>
              <a:t>Jianfei</a:t>
            </a:r>
            <a:r>
              <a:rPr lang="en-US" sz="900" dirty="0"/>
              <a:t> Chen, </a:t>
            </a:r>
            <a:endParaRPr lang="en-US" sz="900" dirty="0" smtClean="0"/>
          </a:p>
          <a:p>
            <a:r>
              <a:rPr lang="en-US" sz="900" dirty="0" smtClean="0"/>
              <a:t>Jun </a:t>
            </a:r>
            <a:r>
              <a:rPr lang="en-US" sz="900" dirty="0"/>
              <a:t>Zhu, </a:t>
            </a:r>
            <a:r>
              <a:rPr lang="en-US" sz="900" dirty="0" smtClean="0"/>
              <a:t>and </a:t>
            </a:r>
            <a:r>
              <a:rPr lang="en-US" sz="900" dirty="0" err="1"/>
              <a:t>Baining</a:t>
            </a:r>
            <a:r>
              <a:rPr lang="en-US" sz="900" dirty="0"/>
              <a:t> </a:t>
            </a:r>
            <a:r>
              <a:rPr lang="en-US" sz="900" dirty="0" err="1" smtClean="0"/>
              <a:t>Guo</a:t>
            </a:r>
            <a:endParaRPr lang="en-US" sz="900" dirty="0" smtClean="0"/>
          </a:p>
          <a:p>
            <a:r>
              <a:rPr lang="en-US" sz="900" dirty="0" smtClean="0">
                <a:solidFill>
                  <a:srgbClr val="000000"/>
                </a:solidFill>
              </a:rPr>
              <a:t>IEEE </a:t>
            </a:r>
            <a:r>
              <a:rPr lang="en-US" sz="900" dirty="0">
                <a:solidFill>
                  <a:srgbClr val="000000"/>
                </a:solidFill>
              </a:rPr>
              <a:t>Transactions on Visualization and Computer Graphics </a:t>
            </a:r>
            <a:endParaRPr lang="en-US" sz="900" dirty="0" smtClean="0">
              <a:solidFill>
                <a:srgbClr val="000000"/>
              </a:solidFill>
            </a:endParaRPr>
          </a:p>
          <a:p>
            <a:r>
              <a:rPr lang="en-US" sz="900" dirty="0" smtClean="0">
                <a:solidFill>
                  <a:srgbClr val="000000"/>
                </a:solidFill>
              </a:rPr>
              <a:t>(2016)</a:t>
            </a:r>
            <a:endParaRPr lang="en-US" sz="900" dirty="0"/>
          </a:p>
        </p:txBody>
      </p:sp>
      <p:sp>
        <p:nvSpPr>
          <p:cNvPr id="7" name="Rectangle 6"/>
          <p:cNvSpPr/>
          <p:nvPr/>
        </p:nvSpPr>
        <p:spPr>
          <a:xfrm>
            <a:off x="7218218" y="6211669"/>
            <a:ext cx="49737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i="1" dirty="0" smtClean="0">
                <a:solidFill>
                  <a:srgbClr val="000000"/>
                </a:solidFill>
              </a:rPr>
              <a:t>Visual Analysis of Topic Competition on Social Media</a:t>
            </a:r>
            <a:r>
              <a:rPr lang="en-US" sz="900" dirty="0" smtClean="0"/>
              <a:t/>
            </a:r>
            <a:br>
              <a:rPr lang="en-US" sz="900" dirty="0" smtClean="0"/>
            </a:br>
            <a:r>
              <a:rPr lang="en-US" sz="900" dirty="0" err="1" smtClean="0">
                <a:solidFill>
                  <a:srgbClr val="000000"/>
                </a:solidFill>
              </a:rPr>
              <a:t>Panpan</a:t>
            </a:r>
            <a:r>
              <a:rPr lang="en-US" sz="900" dirty="0" smtClean="0">
                <a:solidFill>
                  <a:srgbClr val="000000"/>
                </a:solidFill>
              </a:rPr>
              <a:t> Xu, </a:t>
            </a:r>
            <a:r>
              <a:rPr lang="en-US" sz="900" dirty="0" err="1" smtClean="0">
                <a:solidFill>
                  <a:srgbClr val="000000"/>
                </a:solidFill>
              </a:rPr>
              <a:t>Yingcai</a:t>
            </a:r>
            <a:r>
              <a:rPr lang="en-US" sz="900" dirty="0" smtClean="0">
                <a:solidFill>
                  <a:srgbClr val="000000"/>
                </a:solidFill>
              </a:rPr>
              <a:t> Wu, </a:t>
            </a:r>
            <a:r>
              <a:rPr lang="en-US" sz="900" dirty="0" err="1" smtClean="0">
                <a:solidFill>
                  <a:srgbClr val="000000"/>
                </a:solidFill>
              </a:rPr>
              <a:t>Enxun</a:t>
            </a:r>
            <a:r>
              <a:rPr lang="en-US" sz="900" dirty="0" smtClean="0">
                <a:solidFill>
                  <a:srgbClr val="000000"/>
                </a:solidFill>
              </a:rPr>
              <a:t> Wei, Tai-</a:t>
            </a:r>
            <a:r>
              <a:rPr lang="en-US" sz="900" dirty="0" err="1" smtClean="0">
                <a:solidFill>
                  <a:srgbClr val="000000"/>
                </a:solidFill>
              </a:rPr>
              <a:t>Quan</a:t>
            </a:r>
            <a:r>
              <a:rPr lang="en-US" sz="900" dirty="0" smtClean="0">
                <a:solidFill>
                  <a:srgbClr val="000000"/>
                </a:solidFill>
              </a:rPr>
              <a:t> Peng, </a:t>
            </a:r>
          </a:p>
          <a:p>
            <a:pPr algn="r"/>
            <a:r>
              <a:rPr lang="en-US" sz="900" dirty="0" err="1" smtClean="0">
                <a:solidFill>
                  <a:srgbClr val="000000"/>
                </a:solidFill>
              </a:rPr>
              <a:t>Shixia</a:t>
            </a:r>
            <a:r>
              <a:rPr lang="en-US" sz="900" dirty="0" smtClean="0">
                <a:solidFill>
                  <a:srgbClr val="000000"/>
                </a:solidFill>
              </a:rPr>
              <a:t> Liu, Jonathan J.H. Zhu, </a:t>
            </a:r>
            <a:r>
              <a:rPr lang="en-US" sz="900" dirty="0" err="1" smtClean="0">
                <a:solidFill>
                  <a:srgbClr val="000000"/>
                </a:solidFill>
              </a:rPr>
              <a:t>Huamin</a:t>
            </a:r>
            <a:r>
              <a:rPr lang="en-US" sz="900" dirty="0" smtClean="0">
                <a:solidFill>
                  <a:srgbClr val="000000"/>
                </a:solidFill>
              </a:rPr>
              <a:t> Qu, </a:t>
            </a:r>
            <a:r>
              <a:rPr lang="en-US" sz="900" dirty="0" smtClean="0"/>
              <a:t/>
            </a:r>
            <a:br>
              <a:rPr lang="en-US" sz="900" dirty="0" smtClean="0"/>
            </a:br>
            <a:r>
              <a:rPr lang="en-US" sz="900" dirty="0" smtClean="0">
                <a:solidFill>
                  <a:srgbClr val="000000"/>
                </a:solidFill>
              </a:rPr>
              <a:t>IEEE Transactions on Visualization and Computer Graphics (VAST'13)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5627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664" y="0"/>
            <a:ext cx="10010899" cy="36560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73633"/>
            <a:ext cx="12192000" cy="29804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922" y="6323832"/>
            <a:ext cx="6096000" cy="5078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i="1" dirty="0" err="1" smtClean="0"/>
              <a:t>FluxFlow</a:t>
            </a:r>
            <a:r>
              <a:rPr lang="en-US" sz="900" i="1" dirty="0" smtClean="0"/>
              <a:t>: Visual Analysis of Anomalous Information Spreading on Social Media. </a:t>
            </a:r>
          </a:p>
          <a:p>
            <a:r>
              <a:rPr lang="en-US" sz="900" dirty="0" smtClean="0"/>
              <a:t>Jian </a:t>
            </a:r>
            <a:r>
              <a:rPr lang="en-US" sz="900" dirty="0"/>
              <a:t>Zhao, Nan Cao, Zhen Wen, Yale Song, Yu-Ru Lin, Christopher Collins. </a:t>
            </a:r>
            <a:endParaRPr lang="en-US" sz="900" dirty="0" smtClean="0"/>
          </a:p>
          <a:p>
            <a:r>
              <a:rPr lang="en-US" sz="900" dirty="0" smtClean="0"/>
              <a:t>VAST 2014</a:t>
            </a:r>
            <a:endParaRPr 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46639"/>
            <a:ext cx="698526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/>
              <a:t>EvoRiver</a:t>
            </a:r>
            <a:r>
              <a:rPr lang="en-US" sz="900" i="1" dirty="0"/>
              <a:t>: Visual analysis of topic competition on social media. </a:t>
            </a:r>
          </a:p>
          <a:p>
            <a:r>
              <a:rPr lang="en-US" sz="900" i="1" dirty="0" smtClean="0"/>
              <a:t>G</a:t>
            </a:r>
            <a:r>
              <a:rPr lang="en-US" sz="900" i="1" dirty="0"/>
              <a:t>. Sun, Y. Wu, S. Liu, T. Peng, J. J. H. Zhu, and R. Liang. </a:t>
            </a:r>
            <a:endParaRPr lang="en-US" sz="900" i="1" dirty="0" smtClean="0"/>
          </a:p>
          <a:p>
            <a:r>
              <a:rPr lang="en-US" sz="900" i="1" dirty="0" smtClean="0"/>
              <a:t>IEEE TVCG 2014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142461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186</Words>
  <Application>Microsoft Macintosh PowerPoint</Application>
  <PresentationFormat>Widescreen</PresentationFormat>
  <Paragraphs>19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Dang, Tommy</dc:creator>
  <cp:lastModifiedBy>Dang, Tommy</cp:lastModifiedBy>
  <cp:revision>25</cp:revision>
  <dcterms:created xsi:type="dcterms:W3CDTF">2017-09-30T18:47:11Z</dcterms:created>
  <dcterms:modified xsi:type="dcterms:W3CDTF">2017-10-16T08:41:44Z</dcterms:modified>
</cp:coreProperties>
</file>

<file path=docProps/thumbnail.jpeg>
</file>